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5" r:id="rId4"/>
    <p:sldId id="276" r:id="rId5"/>
    <p:sldId id="277" r:id="rId6"/>
    <p:sldId id="278" r:id="rId7"/>
    <p:sldId id="279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80" r:id="rId23"/>
    <p:sldId id="281" r:id="rId24"/>
    <p:sldId id="272" r:id="rId25"/>
    <p:sldId id="273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87543"/>
  </p:normalViewPr>
  <p:slideViewPr>
    <p:cSldViewPr snapToGrid="0" snapToObjects="1">
      <p:cViewPr varScale="1">
        <p:scale>
          <a:sx n="76" d="100"/>
          <a:sy n="76" d="100"/>
        </p:scale>
        <p:origin x="2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6EC77-C63D-8D43-9F0A-CC190AC1F31D}" type="datetimeFigureOut">
              <a:t>10/22/17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51C89-D30A-8540-97D1-4731E1E3C5D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94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mystery(5) = 3</a:t>
            </a:r>
            <a:r>
              <a:rPr lang="en-US" baseline="0"/>
              <a:t> * mystery(4) = 3 * 3 * mystery(3)  = 3^3 * mystery(2) = 3^4 * mystery(1) = 3^5 * mystery(0) = 3^5 * 1 = 3^5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51C89-D30A-8540-97D1-4731E1E3C5D7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1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51C89-D30A-8540-97D1-4731E1E3C5D7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90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</a:t>
            </a:r>
            <a:r>
              <a:rPr lang="en-US" baseline="0"/>
              <a:t> raiseToPower(int base, int power) {</a:t>
            </a:r>
          </a:p>
          <a:p>
            <a:r>
              <a:rPr lang="en-US" baseline="0"/>
              <a:t>   if(n == 0) return 1;</a:t>
            </a:r>
          </a:p>
          <a:p>
            <a:r>
              <a:rPr lang="en-US" baseline="0"/>
              <a:t>   else return base * raiseToPower(base, power-1);</a:t>
            </a:r>
          </a:p>
          <a:p>
            <a:r>
              <a:rPr lang="en-US" baseline="0"/>
              <a:t>}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51C89-D30A-8540-97D1-4731E1E3C5D7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65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base case:</a:t>
            </a:r>
            <a:r>
              <a:rPr lang="en-US" baseline="0"/>
              <a:t> print one star (n == 1)</a:t>
            </a:r>
          </a:p>
          <a:p>
            <a:r>
              <a:rPr lang="en-US" baseline="0"/>
              <a:t>recursive case: (n &gt; 1) print one star, call printStars(n-1)</a:t>
            </a:r>
          </a:p>
          <a:p>
            <a:r>
              <a:rPr lang="en-US" baseline="0"/>
              <a:t>void printStars(int n) {</a:t>
            </a:r>
          </a:p>
          <a:p>
            <a:r>
              <a:rPr lang="en-US" baseline="0"/>
              <a:t>   if(n ==1) {putchar("*"); putchar("\n");}</a:t>
            </a:r>
          </a:p>
          <a:p>
            <a:r>
              <a:rPr lang="en-US" baseline="0"/>
              <a:t>   else {</a:t>
            </a:r>
          </a:p>
          <a:p>
            <a:r>
              <a:rPr lang="en-US" baseline="0"/>
              <a:t>      putchar("*");</a:t>
            </a:r>
          </a:p>
          <a:p>
            <a:r>
              <a:rPr lang="en-US" baseline="0"/>
              <a:t>      printStars(n-1);</a:t>
            </a:r>
          </a:p>
          <a:p>
            <a:r>
              <a:rPr lang="en-US" baseline="0"/>
              <a:t>   }</a:t>
            </a:r>
          </a:p>
          <a:p>
            <a:r>
              <a:rPr lang="en-US" baseline="0"/>
              <a:t>}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51C89-D30A-8540-97D1-4731E1E3C5D7}" type="slidenum"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8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mystery(648):</a:t>
            </a:r>
            <a:r>
              <a:rPr lang="en-US" baseline="0"/>
              <a:t> a = 64, b = 8</a:t>
            </a:r>
          </a:p>
          <a:p>
            <a:r>
              <a:rPr lang="en-US" baseline="0"/>
              <a:t>   return mystery(72): a = 7, b = 2</a:t>
            </a:r>
          </a:p>
          <a:p>
            <a:r>
              <a:rPr lang="en-US" baseline="0"/>
              <a:t>      return mystery(9): return 9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51C89-D30A-8540-97D1-4731E1E3C5D7}" type="slidenum"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3752-7A2D-5547-A5C5-2AB566291A62}" type="datetimeFigureOut">
              <a:t>10/22/17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8550-5FC9-4F48-A158-443EE385D8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92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3752-7A2D-5547-A5C5-2AB566291A62}" type="datetimeFigureOut">
              <a:t>10/22/17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8550-5FC9-4F48-A158-443EE385D8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69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3752-7A2D-5547-A5C5-2AB566291A62}" type="datetimeFigureOut">
              <a:t>10/22/17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8550-5FC9-4F48-A158-443EE385D8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3752-7A2D-5547-A5C5-2AB566291A62}" type="datetimeFigureOut">
              <a:t>10/22/17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8550-5FC9-4F48-A158-443EE385D8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3752-7A2D-5547-A5C5-2AB566291A62}" type="datetimeFigureOut">
              <a:t>10/22/17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8550-5FC9-4F48-A158-443EE385D8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31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3752-7A2D-5547-A5C5-2AB566291A62}" type="datetimeFigureOut">
              <a:t>10/22/17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8550-5FC9-4F48-A158-443EE385D8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1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3752-7A2D-5547-A5C5-2AB566291A62}" type="datetimeFigureOut">
              <a:t>10/22/17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8550-5FC9-4F48-A158-443EE385D8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74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3752-7A2D-5547-A5C5-2AB566291A62}" type="datetimeFigureOut">
              <a:t>10/22/17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8550-5FC9-4F48-A158-443EE385D8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41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3752-7A2D-5547-A5C5-2AB566291A62}" type="datetimeFigureOut">
              <a:t>10/22/17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8550-5FC9-4F48-A158-443EE385D8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17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3752-7A2D-5547-A5C5-2AB566291A62}" type="datetimeFigureOut">
              <a:t>10/22/17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8550-5FC9-4F48-A158-443EE385D8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89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A3752-7A2D-5547-A5C5-2AB566291A62}" type="datetimeFigureOut">
              <a:t>10/22/17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98550-5FC9-4F48-A158-443EE385D8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A3752-7A2D-5547-A5C5-2AB566291A62}" type="datetimeFigureOut">
              <a:t>10/22/17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98550-5FC9-4F48-A158-443EE385D8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989" y="1054630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b="1">
                <a:solidFill>
                  <a:schemeClr val="accent6">
                    <a:lumMod val="50000"/>
                  </a:schemeClr>
                </a:solidFill>
              </a:rPr>
              <a:t>Recursion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978" y="1405466"/>
            <a:ext cx="4274022" cy="47794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86133" y="6344707"/>
            <a:ext cx="4605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https://sites.google.com/a/cabrillo.edu/cs-11m/schedule/recursion</a:t>
            </a:r>
          </a:p>
        </p:txBody>
      </p:sp>
    </p:spTree>
    <p:extLst>
      <p:ext uri="{BB962C8B-B14F-4D97-AF65-F5344CB8AC3E}">
        <p14:creationId xmlns:p14="http://schemas.microsoft.com/office/powerpoint/2010/main" val="199116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6267"/>
            <a:ext cx="10515600" cy="1168401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chemeClr val="accent6">
                    <a:lumMod val="50000"/>
                  </a:schemeClr>
                </a:solidFill>
              </a:rPr>
              <a:t>Recursive Factorial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999" y="1524000"/>
            <a:ext cx="11497733" cy="4741333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Recursive definition of factorial:</a:t>
            </a:r>
          </a:p>
          <a:p>
            <a:pPr marL="0" indent="0">
              <a:buNone/>
            </a:pPr>
            <a:r>
              <a:rPr lang="en-US"/>
              <a:t>  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0! = 1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N! = N * (N-1)!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     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// pre: n &gt;= 0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int fact(int n) {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  if(n == 0)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     return 1;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  else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     return n * fact(n-1);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96367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8859"/>
            <a:ext cx="10515600" cy="887942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Program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066799"/>
            <a:ext cx="11616267" cy="5469467"/>
          </a:xfrm>
        </p:spPr>
        <p:txBody>
          <a:bodyPr>
            <a:normAutofit/>
          </a:bodyPr>
          <a:lstStyle/>
          <a:p>
            <a:r>
              <a:rPr lang="en-US"/>
              <a:t>For every recursive call, an activation record is pushed onto the runtime stack</a:t>
            </a:r>
          </a:p>
          <a:p>
            <a:r>
              <a:rPr lang="en-US"/>
              <a:t>Every recursive call must simplify the computation in some way</a:t>
            </a:r>
          </a:p>
          <a:p>
            <a:r>
              <a:rPr lang="en-US"/>
              <a:t>To compute fact(4)</a:t>
            </a:r>
          </a:p>
          <a:p>
            <a:pPr marL="0" indent="0">
              <a:buNone/>
            </a:pPr>
            <a:r>
              <a:rPr lang="en-GB" altLang="en-US">
                <a:latin typeface="Courier New" charset="0"/>
                <a:ea typeface="ＭＳ Ｐゴシック" charset="-128"/>
              </a:rPr>
              <a:t>fact(4) calls fact(3)</a:t>
            </a:r>
            <a:br>
              <a:rPr lang="en-GB" altLang="en-US">
                <a:latin typeface="Courier New" charset="0"/>
                <a:ea typeface="ＭＳ Ｐゴシック" charset="-128"/>
              </a:rPr>
            </a:br>
            <a:r>
              <a:rPr lang="en-GB" altLang="en-US">
                <a:latin typeface="Courier New" charset="0"/>
                <a:ea typeface="ＭＳ Ｐゴシック" charset="-128"/>
              </a:rPr>
              <a:t>   fact(3) calls fact(2)</a:t>
            </a:r>
            <a:br>
              <a:rPr lang="en-GB" altLang="en-US">
                <a:latin typeface="Courier New" charset="0"/>
                <a:ea typeface="ＭＳ Ｐゴシック" charset="-128"/>
              </a:rPr>
            </a:br>
            <a:r>
              <a:rPr lang="en-GB" altLang="en-US">
                <a:latin typeface="Courier New" charset="0"/>
                <a:ea typeface="ＭＳ Ｐゴシック" charset="-128"/>
              </a:rPr>
              <a:t>      fact(2) calls fact(1)</a:t>
            </a:r>
            <a:br>
              <a:rPr lang="en-GB" altLang="en-US">
                <a:latin typeface="Courier New" charset="0"/>
                <a:ea typeface="ＭＳ Ｐゴシック" charset="-128"/>
              </a:rPr>
            </a:br>
            <a:r>
              <a:rPr lang="en-GB" altLang="en-US">
                <a:latin typeface="Courier New" charset="0"/>
                <a:ea typeface="ＭＳ Ｐゴシック" charset="-128"/>
              </a:rPr>
              <a:t>         fact(1) calls fact(0)</a:t>
            </a:r>
            <a:br>
              <a:rPr lang="en-GB" altLang="en-US">
                <a:latin typeface="Courier New" charset="0"/>
                <a:ea typeface="ＭＳ Ｐゴシック" charset="-128"/>
              </a:rPr>
            </a:br>
            <a:r>
              <a:rPr lang="en-GB" altLang="en-US">
                <a:latin typeface="Courier New" charset="0"/>
                <a:ea typeface="ＭＳ Ｐゴシック" charset="-128"/>
              </a:rPr>
              <a:t>            </a:t>
            </a:r>
            <a:r>
              <a:rPr lang="en-GB" altLang="en-US" b="1">
                <a:latin typeface="Courier New" charset="0"/>
                <a:ea typeface="ＭＳ Ｐゴシック" charset="-128"/>
              </a:rPr>
              <a:t>fact(0) returns 1</a:t>
            </a:r>
            <a:r>
              <a:rPr lang="en-GB" altLang="en-US">
                <a:latin typeface="Courier New" charset="0"/>
                <a:ea typeface="ＭＳ Ｐゴシック" charset="-128"/>
              </a:rPr>
              <a:t/>
            </a:r>
            <a:br>
              <a:rPr lang="en-GB" altLang="en-US">
                <a:latin typeface="Courier New" charset="0"/>
                <a:ea typeface="ＭＳ Ｐゴシック" charset="-128"/>
              </a:rPr>
            </a:br>
            <a:r>
              <a:rPr lang="en-GB" altLang="en-US">
                <a:latin typeface="Courier New" charset="0"/>
                <a:ea typeface="ＭＳ Ｐゴシック" charset="-128"/>
              </a:rPr>
              <a:t>         fact(1) returns 1 * 1 = 1 </a:t>
            </a:r>
            <a:br>
              <a:rPr lang="en-GB" altLang="en-US">
                <a:latin typeface="Courier New" charset="0"/>
                <a:ea typeface="ＭＳ Ｐゴシック" charset="-128"/>
              </a:rPr>
            </a:br>
            <a:r>
              <a:rPr lang="en-GB" altLang="en-US">
                <a:latin typeface="Courier New" charset="0"/>
                <a:ea typeface="ＭＳ Ｐゴシック" charset="-128"/>
              </a:rPr>
              <a:t>      fact(2) returns 1 * 2 = 2</a:t>
            </a:r>
            <a:br>
              <a:rPr lang="en-GB" altLang="en-US">
                <a:latin typeface="Courier New" charset="0"/>
                <a:ea typeface="ＭＳ Ｐゴシック" charset="-128"/>
              </a:rPr>
            </a:br>
            <a:r>
              <a:rPr lang="en-GB" altLang="en-US">
                <a:latin typeface="Courier New" charset="0"/>
                <a:ea typeface="ＭＳ Ｐゴシック" charset="-128"/>
              </a:rPr>
              <a:t>   fact(3) returns 2 * 3 = 6</a:t>
            </a:r>
            <a:br>
              <a:rPr lang="en-GB" altLang="en-US">
                <a:latin typeface="Courier New" charset="0"/>
                <a:ea typeface="ＭＳ Ｐゴシック" charset="-128"/>
              </a:rPr>
            </a:br>
            <a:r>
              <a:rPr lang="en-GB" altLang="en-US">
                <a:latin typeface="Courier New" charset="0"/>
                <a:ea typeface="ＭＳ Ｐゴシック" charset="-128"/>
              </a:rPr>
              <a:t>fact(4) returns 6 * 4 = 24</a:t>
            </a:r>
            <a:r>
              <a:rPr lang="en-GB" altLang="en-US" sz="2000">
                <a:latin typeface="Courier New" charset="0"/>
                <a:ea typeface="ＭＳ Ｐゴシック" charset="-128"/>
              </a:rPr>
              <a:t> </a:t>
            </a: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699527"/>
              </p:ext>
            </p:extLst>
          </p:nvPr>
        </p:nvGraphicFramePr>
        <p:xfrm>
          <a:off x="9635067" y="2438399"/>
          <a:ext cx="233680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/>
              </a:tblGrid>
              <a:tr h="552027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n = 0</a:t>
                      </a:r>
                    </a:p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return 1 to caller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52027">
                <a:tc>
                  <a:txBody>
                    <a:bodyPr/>
                    <a:lstStyle/>
                    <a:p>
                      <a:r>
                        <a:rPr lang="en-US"/>
                        <a:t>n = 1</a:t>
                      </a:r>
                    </a:p>
                    <a:p>
                      <a:r>
                        <a:rPr lang="en-US"/>
                        <a:t>return 1 * fact(0)</a:t>
                      </a:r>
                    </a:p>
                    <a:p>
                      <a:r>
                        <a:rPr lang="en-US"/>
                        <a:t>           = 1</a:t>
                      </a:r>
                      <a:r>
                        <a:rPr lang="en-US" baseline="0"/>
                        <a:t> </a:t>
                      </a:r>
                      <a:r>
                        <a:rPr lang="en-US"/>
                        <a:t>* 1 to caller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52027">
                <a:tc>
                  <a:txBody>
                    <a:bodyPr/>
                    <a:lstStyle/>
                    <a:p>
                      <a:r>
                        <a:rPr lang="en-US"/>
                        <a:t>n = 2</a:t>
                      </a:r>
                    </a:p>
                    <a:p>
                      <a:r>
                        <a:rPr lang="en-US"/>
                        <a:t>return 2 * fact(1)</a:t>
                      </a:r>
                    </a:p>
                    <a:p>
                      <a:r>
                        <a:rPr lang="en-US"/>
                        <a:t>           = 2 * 1 to caller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52027">
                <a:tc>
                  <a:txBody>
                    <a:bodyPr/>
                    <a:lstStyle/>
                    <a:p>
                      <a:r>
                        <a:rPr lang="en-US"/>
                        <a:t>n = 3</a:t>
                      </a:r>
                    </a:p>
                    <a:p>
                      <a:r>
                        <a:rPr lang="en-US"/>
                        <a:t>return 3 * fact(2)</a:t>
                      </a:r>
                    </a:p>
                    <a:p>
                      <a:r>
                        <a:rPr lang="en-US"/>
                        <a:t>           =</a:t>
                      </a:r>
                      <a:r>
                        <a:rPr lang="en-US" baseline="0"/>
                        <a:t> 3 * 2 to caller</a:t>
                      </a:r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52027">
                <a:tc>
                  <a:txBody>
                    <a:bodyPr/>
                    <a:lstStyle/>
                    <a:p>
                      <a:r>
                        <a:rPr lang="en-US"/>
                        <a:t>n = 4</a:t>
                      </a:r>
                    </a:p>
                    <a:p>
                      <a:r>
                        <a:rPr lang="en-US"/>
                        <a:t>return 4 * fact(3)</a:t>
                      </a:r>
                    </a:p>
                    <a:p>
                      <a:r>
                        <a:rPr lang="en-US"/>
                        <a:t>            = 4 * 3 to caller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0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6267"/>
            <a:ext cx="10515600" cy="1151467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Evaluate Recursive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7" y="1456267"/>
            <a:ext cx="11015133" cy="472069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int mystery(int n)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   if (n == 0)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      return 1;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   else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      return 3 * mystery(n-1);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mystery(5) returns ?</a:t>
            </a:r>
          </a:p>
        </p:txBody>
      </p:sp>
    </p:spTree>
    <p:extLst>
      <p:ext uri="{BB962C8B-B14F-4D97-AF65-F5344CB8AC3E}">
        <p14:creationId xmlns:p14="http://schemas.microsoft.com/office/powerpoint/2010/main" val="1311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9334"/>
            <a:ext cx="10515600" cy="1185334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Evaluate Recursive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267" y="1540934"/>
            <a:ext cx="11167533" cy="5063066"/>
          </a:xfrm>
        </p:spPr>
        <p:txBody>
          <a:bodyPr>
            <a:normAutofit/>
          </a:bodyPr>
          <a:lstStyle/>
          <a:p>
            <a:r>
              <a:rPr lang="en-US" sz="3200"/>
              <a:t>Draw the program stack:</a:t>
            </a:r>
          </a:p>
          <a:p>
            <a:pPr marL="0" indent="0">
              <a:buNone/>
            </a:pPr>
            <a:r>
              <a:rPr lang="en-US" sz="3200"/>
              <a:t> 	m(5) = 3 * m(4)</a:t>
            </a:r>
          </a:p>
          <a:p>
            <a:pPr marL="0" indent="0">
              <a:buNone/>
            </a:pPr>
            <a:r>
              <a:rPr lang="en-US" sz="3200"/>
              <a:t>	m(4) = 3 * m(3)</a:t>
            </a:r>
          </a:p>
          <a:p>
            <a:pPr marL="0" indent="0">
              <a:buNone/>
            </a:pPr>
            <a:r>
              <a:rPr lang="en-US" sz="3200"/>
              <a:t>	m(3) = 3 * m(2)</a:t>
            </a:r>
          </a:p>
          <a:p>
            <a:pPr marL="0" indent="0">
              <a:buNone/>
            </a:pPr>
            <a:r>
              <a:rPr lang="en-US" sz="3200"/>
              <a:t>	m(2) = 3 * m(1)</a:t>
            </a:r>
          </a:p>
          <a:p>
            <a:pPr marL="0" indent="0">
              <a:buNone/>
            </a:pPr>
            <a:r>
              <a:rPr lang="en-US" sz="3200"/>
              <a:t>	m(1) = 3 * m(0)</a:t>
            </a:r>
          </a:p>
          <a:p>
            <a:pPr marL="0" indent="0">
              <a:buNone/>
            </a:pPr>
            <a:r>
              <a:rPr lang="en-US" sz="3200"/>
              <a:t>	m(0) = 1</a:t>
            </a:r>
          </a:p>
          <a:p>
            <a:pPr marL="0" indent="0">
              <a:buNone/>
            </a:pPr>
            <a:r>
              <a:rPr lang="en-US" sz="3200">
                <a:sym typeface="Wingdings"/>
              </a:rPr>
              <a:t> 3^5 = 243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219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Multiple Recursive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25625"/>
            <a:ext cx="108458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int bar(int n)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if (n &lt;= 0)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   return 2;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else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   return 3 + bar(n-1) + bar(n-2);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What does bar(5) return?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A. 2		B. 5		C. 13		D. 62		E. 127</a:t>
            </a:r>
          </a:p>
        </p:txBody>
      </p:sp>
    </p:spTree>
    <p:extLst>
      <p:ext uri="{BB962C8B-B14F-4D97-AF65-F5344CB8AC3E}">
        <p14:creationId xmlns:p14="http://schemas.microsoft.com/office/powerpoint/2010/main" val="184054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1"/>
            <a:ext cx="10515600" cy="982132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Evaluating Recursive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53067"/>
            <a:ext cx="11531600" cy="5215466"/>
          </a:xfrm>
        </p:spPr>
        <p:txBody>
          <a:bodyPr>
            <a:normAutofit/>
          </a:bodyPr>
          <a:lstStyle/>
          <a:p>
            <a:r>
              <a:rPr lang="en-US" sz="3200"/>
              <a:t>What's returned by </a:t>
            </a:r>
            <a:r>
              <a:rPr lang="en-US" sz="3200">
                <a:latin typeface="Courier New" charset="0"/>
                <a:ea typeface="Courier New" charset="0"/>
                <a:cs typeface="Courier New" charset="0"/>
              </a:rPr>
              <a:t>bar(5)</a:t>
            </a:r>
            <a:r>
              <a:rPr lang="en-US" sz="3200"/>
              <a:t>?</a:t>
            </a:r>
          </a:p>
          <a:p>
            <a:pPr marL="0" indent="0">
              <a:buNone/>
            </a:pPr>
            <a:r>
              <a:rPr lang="en-US" sz="3200"/>
              <a:t>b(5) = 3 + b(4) + b(3)</a:t>
            </a:r>
          </a:p>
          <a:p>
            <a:pPr marL="0" indent="0">
              <a:buNone/>
            </a:pPr>
            <a:r>
              <a:rPr lang="en-US" sz="3200"/>
              <a:t>b(4) = 3 + b(3) + b(2)</a:t>
            </a:r>
          </a:p>
          <a:p>
            <a:pPr marL="0" indent="0">
              <a:buNone/>
            </a:pPr>
            <a:r>
              <a:rPr lang="en-US" sz="3200"/>
              <a:t>b(3) = 3 + b(2) + b(1)</a:t>
            </a:r>
          </a:p>
          <a:p>
            <a:pPr marL="0" indent="0">
              <a:buNone/>
            </a:pPr>
            <a:r>
              <a:rPr lang="en-US" sz="3200"/>
              <a:t>b(2) = 3 + b(1) + b(0)</a:t>
            </a:r>
          </a:p>
          <a:p>
            <a:pPr marL="0" indent="0">
              <a:buNone/>
            </a:pPr>
            <a:r>
              <a:rPr lang="en-US" sz="3200"/>
              <a:t>b(1) = 3 + b(0) + b(-1)</a:t>
            </a:r>
          </a:p>
          <a:p>
            <a:pPr marL="0" indent="0">
              <a:buNone/>
            </a:pPr>
            <a:r>
              <a:rPr lang="en-US" sz="3200"/>
              <a:t>b(0) = 2</a:t>
            </a:r>
          </a:p>
          <a:p>
            <a:pPr marL="0" indent="0">
              <a:buNone/>
            </a:pPr>
            <a:r>
              <a:rPr lang="en-US" sz="3200"/>
              <a:t>b(-1) =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0000" y="4521200"/>
            <a:ext cx="7112000" cy="233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int bar(int n) {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if (n &lt;= 0)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return 2;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else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return 3 + bar(n-1) + bar(n-2);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319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5467"/>
            <a:ext cx="10515600" cy="1032933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Evaluating Recursive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168400"/>
            <a:ext cx="11531600" cy="5300133"/>
          </a:xfrm>
        </p:spPr>
        <p:txBody>
          <a:bodyPr>
            <a:normAutofit/>
          </a:bodyPr>
          <a:lstStyle/>
          <a:p>
            <a:r>
              <a:rPr lang="en-US" sz="3200"/>
              <a:t>What's returned by </a:t>
            </a:r>
            <a:r>
              <a:rPr lang="en-US" sz="3200">
                <a:latin typeface="Courier New" charset="0"/>
                <a:ea typeface="Courier New" charset="0"/>
                <a:cs typeface="Courier New" charset="0"/>
              </a:rPr>
              <a:t>bar(5)</a:t>
            </a:r>
            <a:r>
              <a:rPr lang="en-US" sz="3200"/>
              <a:t>?</a:t>
            </a:r>
          </a:p>
          <a:p>
            <a:pPr marL="0" indent="0">
              <a:buNone/>
            </a:pPr>
            <a:r>
              <a:rPr lang="en-US" sz="3200"/>
              <a:t>b(5) = 3 + b(4) + b(3)</a:t>
            </a:r>
          </a:p>
          <a:p>
            <a:pPr marL="0" indent="0">
              <a:buNone/>
            </a:pPr>
            <a:r>
              <a:rPr lang="en-US" sz="3200"/>
              <a:t>b(4) = 3 + b(3) + b(2)</a:t>
            </a:r>
          </a:p>
          <a:p>
            <a:pPr marL="0" indent="0">
              <a:buNone/>
            </a:pPr>
            <a:r>
              <a:rPr lang="en-US" sz="3200"/>
              <a:t>b(3) = 3 + b(2) + b(1)</a:t>
            </a:r>
          </a:p>
          <a:p>
            <a:pPr marL="0" indent="0">
              <a:buNone/>
            </a:pPr>
            <a:r>
              <a:rPr lang="en-US" sz="3200"/>
              <a:t>b(2) = 3 + b(1) + b(0) // substitute in results</a:t>
            </a:r>
          </a:p>
          <a:p>
            <a:pPr marL="0" indent="0">
              <a:buNone/>
            </a:pPr>
            <a:r>
              <a:rPr lang="en-US" sz="3200"/>
              <a:t>b(1) = 3 + 2 + 2 = 7</a:t>
            </a:r>
          </a:p>
          <a:p>
            <a:pPr marL="0" indent="0">
              <a:buNone/>
            </a:pPr>
            <a:r>
              <a:rPr lang="en-US" sz="3200"/>
              <a:t>b(0) = 2</a:t>
            </a:r>
          </a:p>
          <a:p>
            <a:pPr marL="0" indent="0">
              <a:buNone/>
            </a:pPr>
            <a:r>
              <a:rPr lang="en-US" sz="3200"/>
              <a:t>b(-1) =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44533" y="4538133"/>
            <a:ext cx="7247467" cy="2319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int bar(int n) {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if (n &lt;= 0)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return 2;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else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return 3 + bar(n-1) + bar(n-2);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51468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Evaluating Recursive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151468"/>
            <a:ext cx="11531600" cy="5317065"/>
          </a:xfrm>
        </p:spPr>
        <p:txBody>
          <a:bodyPr>
            <a:normAutofit/>
          </a:bodyPr>
          <a:lstStyle/>
          <a:p>
            <a:r>
              <a:rPr lang="en-US" sz="3200"/>
              <a:t>What's returned by </a:t>
            </a:r>
            <a:r>
              <a:rPr lang="en-US" sz="3200">
                <a:latin typeface="Courier New" charset="0"/>
                <a:ea typeface="Courier New" charset="0"/>
                <a:cs typeface="Courier New" charset="0"/>
              </a:rPr>
              <a:t>bar(5)</a:t>
            </a:r>
            <a:r>
              <a:rPr lang="en-US" sz="3200"/>
              <a:t>?</a:t>
            </a:r>
          </a:p>
          <a:p>
            <a:pPr marL="0" indent="0">
              <a:buNone/>
            </a:pPr>
            <a:r>
              <a:rPr lang="en-US" sz="3200"/>
              <a:t>b(5) = 3 + b(4) + b(3)</a:t>
            </a:r>
          </a:p>
          <a:p>
            <a:pPr marL="0" indent="0">
              <a:buNone/>
            </a:pPr>
            <a:r>
              <a:rPr lang="en-US" sz="3200"/>
              <a:t>b(4) = 3 + b(3) + b(2)</a:t>
            </a:r>
          </a:p>
          <a:p>
            <a:pPr marL="0" indent="0">
              <a:buNone/>
            </a:pPr>
            <a:r>
              <a:rPr lang="en-US" sz="3200"/>
              <a:t>b(3) = 3 + b(2) + b(1)</a:t>
            </a:r>
          </a:p>
          <a:p>
            <a:pPr marL="0" indent="0">
              <a:buNone/>
            </a:pPr>
            <a:r>
              <a:rPr lang="en-US" sz="3200"/>
              <a:t>b(2) = 3 + 7 + 2 = 12</a:t>
            </a:r>
          </a:p>
          <a:p>
            <a:pPr marL="0" indent="0">
              <a:buNone/>
            </a:pPr>
            <a:r>
              <a:rPr lang="en-US" sz="3200"/>
              <a:t>b(1) = 7</a:t>
            </a:r>
          </a:p>
          <a:p>
            <a:pPr marL="0" indent="0">
              <a:buNone/>
            </a:pPr>
            <a:r>
              <a:rPr lang="en-US" sz="3200"/>
              <a:t>b(0) = 2</a:t>
            </a:r>
          </a:p>
          <a:p>
            <a:pPr marL="0" indent="0">
              <a:buNone/>
            </a:pPr>
            <a:r>
              <a:rPr lang="en-US" sz="3200"/>
              <a:t>b(-1) =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61467" y="4521200"/>
            <a:ext cx="7230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int bar(int n) {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if (n &lt;= 0)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return 2;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else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return 3 + bar(n-1) + bar(n-2);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891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5467"/>
            <a:ext cx="10515600" cy="1286933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Evaluating Recursive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422400"/>
            <a:ext cx="11531600" cy="5046133"/>
          </a:xfrm>
        </p:spPr>
        <p:txBody>
          <a:bodyPr>
            <a:normAutofit/>
          </a:bodyPr>
          <a:lstStyle/>
          <a:p>
            <a:r>
              <a:rPr lang="en-US" sz="3200"/>
              <a:t>What's returned by </a:t>
            </a:r>
            <a:r>
              <a:rPr lang="en-US" sz="3200">
                <a:latin typeface="Courier New" charset="0"/>
                <a:ea typeface="Courier New" charset="0"/>
                <a:cs typeface="Courier New" charset="0"/>
              </a:rPr>
              <a:t>bar(5)</a:t>
            </a:r>
            <a:r>
              <a:rPr lang="en-US" sz="3200"/>
              <a:t>?</a:t>
            </a:r>
          </a:p>
          <a:p>
            <a:pPr marL="0" indent="0">
              <a:buNone/>
            </a:pPr>
            <a:r>
              <a:rPr lang="en-US" sz="3200"/>
              <a:t>b(5) = 3 + b(4) + b(3)</a:t>
            </a:r>
          </a:p>
          <a:p>
            <a:pPr marL="0" indent="0">
              <a:buNone/>
            </a:pPr>
            <a:r>
              <a:rPr lang="en-US" sz="3200"/>
              <a:t>b(4) = 3 + b(3) + b(2)</a:t>
            </a:r>
          </a:p>
          <a:p>
            <a:pPr marL="0" indent="0">
              <a:buNone/>
            </a:pPr>
            <a:r>
              <a:rPr lang="en-US" sz="3200"/>
              <a:t>b(3) = 3 + 12 + 7 = 22</a:t>
            </a:r>
          </a:p>
          <a:p>
            <a:pPr marL="0" indent="0">
              <a:buNone/>
            </a:pPr>
            <a:r>
              <a:rPr lang="en-US" sz="3200"/>
              <a:t>b(2) = 12</a:t>
            </a:r>
          </a:p>
          <a:p>
            <a:pPr marL="0" indent="0">
              <a:buNone/>
            </a:pPr>
            <a:r>
              <a:rPr lang="en-US" sz="3200"/>
              <a:t>b(1) = 7</a:t>
            </a:r>
          </a:p>
          <a:p>
            <a:pPr marL="0" indent="0">
              <a:buNone/>
            </a:pPr>
            <a:r>
              <a:rPr lang="en-US" sz="3200"/>
              <a:t>b(0) = 2</a:t>
            </a:r>
          </a:p>
          <a:p>
            <a:pPr marL="0" indent="0">
              <a:buNone/>
            </a:pPr>
            <a:r>
              <a:rPr lang="en-US" sz="3200"/>
              <a:t>b(-1) =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47733" y="4487333"/>
            <a:ext cx="7044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int bar(int n) {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if (n &lt;= 0)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return 2;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else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return 3 + bar(n-1) + bar(n-2);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550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0133"/>
            <a:ext cx="10515600" cy="1168401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Evaluating Recursive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507068"/>
            <a:ext cx="11531600" cy="5113866"/>
          </a:xfrm>
        </p:spPr>
        <p:txBody>
          <a:bodyPr>
            <a:normAutofit/>
          </a:bodyPr>
          <a:lstStyle/>
          <a:p>
            <a:r>
              <a:rPr lang="en-US" sz="3200"/>
              <a:t>What's returned by </a:t>
            </a:r>
            <a:r>
              <a:rPr lang="en-US" sz="3200">
                <a:latin typeface="Courier New" charset="0"/>
                <a:ea typeface="Courier New" charset="0"/>
                <a:cs typeface="Courier New" charset="0"/>
              </a:rPr>
              <a:t>bar(5)</a:t>
            </a:r>
            <a:r>
              <a:rPr lang="en-US" sz="3200"/>
              <a:t>?</a:t>
            </a:r>
          </a:p>
          <a:p>
            <a:pPr marL="0" indent="0">
              <a:buNone/>
            </a:pPr>
            <a:r>
              <a:rPr lang="en-US" sz="3200"/>
              <a:t>b(5) = 3 + b(4) + b(3)</a:t>
            </a:r>
          </a:p>
          <a:p>
            <a:pPr marL="0" indent="0">
              <a:buNone/>
            </a:pPr>
            <a:r>
              <a:rPr lang="en-US" sz="3200"/>
              <a:t>b(4) = 3 + 22 + 12 = 37</a:t>
            </a:r>
          </a:p>
          <a:p>
            <a:pPr marL="0" indent="0">
              <a:buNone/>
            </a:pPr>
            <a:r>
              <a:rPr lang="en-US" sz="3200"/>
              <a:t>b(3) = 22</a:t>
            </a:r>
          </a:p>
          <a:p>
            <a:pPr marL="0" indent="0">
              <a:buNone/>
            </a:pPr>
            <a:r>
              <a:rPr lang="en-US" sz="3200"/>
              <a:t>b(2) = 12</a:t>
            </a:r>
          </a:p>
          <a:p>
            <a:pPr marL="0" indent="0">
              <a:buNone/>
            </a:pPr>
            <a:r>
              <a:rPr lang="en-US" sz="3200"/>
              <a:t>b(1) = 7</a:t>
            </a:r>
          </a:p>
          <a:p>
            <a:pPr marL="0" indent="0">
              <a:buNone/>
            </a:pPr>
            <a:r>
              <a:rPr lang="en-US" sz="3200"/>
              <a:t>b(0) = 2</a:t>
            </a:r>
          </a:p>
          <a:p>
            <a:pPr marL="0" indent="0">
              <a:buNone/>
            </a:pPr>
            <a:r>
              <a:rPr lang="en-US" sz="3200"/>
              <a:t>b(-1) =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95332" y="4549676"/>
            <a:ext cx="71966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int bar(int n) {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if (n &lt;= 0)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return 2;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else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return 3 + bar(n-1) + bar(n-2);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57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665" y="88370"/>
            <a:ext cx="10515600" cy="7921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98" y="880533"/>
            <a:ext cx="11497733" cy="4500563"/>
          </a:xfrm>
        </p:spPr>
        <p:txBody>
          <a:bodyPr>
            <a:normAutofit/>
          </a:bodyPr>
          <a:lstStyle/>
          <a:p>
            <a:r>
              <a:rPr lang="en-US" sz="3200"/>
              <a:t>Recursion: Definition of operation in terms of itself</a:t>
            </a:r>
          </a:p>
          <a:p>
            <a:pPr lvl="1"/>
            <a:r>
              <a:rPr lang="en-US" sz="2800"/>
              <a:t>Solve a problem in terms of the solution to smaller occurrences of same problem</a:t>
            </a:r>
          </a:p>
          <a:p>
            <a:pPr lvl="1"/>
            <a:endParaRPr lang="en-US" sz="2800"/>
          </a:p>
          <a:p>
            <a:r>
              <a:rPr lang="en-US" sz="3200"/>
              <a:t>Recursive functions: functions that call themselves</a:t>
            </a:r>
          </a:p>
          <a:p>
            <a:pPr lvl="1"/>
            <a:r>
              <a:rPr lang="en-US" sz="2800"/>
              <a:t>Substitute for iteration</a:t>
            </a:r>
          </a:p>
          <a:p>
            <a:pPr lvl="1"/>
            <a:r>
              <a:rPr lang="en-US" sz="2800"/>
              <a:t>Suited to certain types of problems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32" y="3343114"/>
            <a:ext cx="4402667" cy="351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6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5467"/>
            <a:ext cx="10515600" cy="1303867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Evaluating Recursive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439334"/>
            <a:ext cx="11531600" cy="5029199"/>
          </a:xfrm>
        </p:spPr>
        <p:txBody>
          <a:bodyPr>
            <a:normAutofit/>
          </a:bodyPr>
          <a:lstStyle/>
          <a:p>
            <a:r>
              <a:rPr lang="en-US" sz="3200"/>
              <a:t>What's returned by </a:t>
            </a:r>
            <a:r>
              <a:rPr lang="en-US" sz="3200">
                <a:latin typeface="Courier New" charset="0"/>
                <a:ea typeface="Courier New" charset="0"/>
                <a:cs typeface="Courier New" charset="0"/>
              </a:rPr>
              <a:t>bar(5)</a:t>
            </a:r>
            <a:r>
              <a:rPr lang="en-US" sz="3200"/>
              <a:t>?</a:t>
            </a:r>
          </a:p>
          <a:p>
            <a:pPr marL="0" indent="0">
              <a:buNone/>
            </a:pPr>
            <a:r>
              <a:rPr lang="en-US" sz="3200"/>
              <a:t>b(5) = 3 + 37 + 22 = 62</a:t>
            </a:r>
          </a:p>
          <a:p>
            <a:pPr marL="0" indent="0">
              <a:buNone/>
            </a:pPr>
            <a:r>
              <a:rPr lang="en-US" sz="3200"/>
              <a:t>b(4) = 37</a:t>
            </a:r>
          </a:p>
          <a:p>
            <a:pPr marL="0" indent="0">
              <a:buNone/>
            </a:pPr>
            <a:r>
              <a:rPr lang="en-US" sz="3200"/>
              <a:t>b(3) = 22</a:t>
            </a:r>
          </a:p>
          <a:p>
            <a:pPr marL="0" indent="0">
              <a:buNone/>
            </a:pPr>
            <a:r>
              <a:rPr lang="en-US" sz="3200"/>
              <a:t>b(2) = 12</a:t>
            </a:r>
          </a:p>
          <a:p>
            <a:pPr marL="0" indent="0">
              <a:buNone/>
            </a:pPr>
            <a:r>
              <a:rPr lang="en-US" sz="3200"/>
              <a:t>b(1) = 7</a:t>
            </a:r>
          </a:p>
          <a:p>
            <a:pPr marL="0" indent="0">
              <a:buNone/>
            </a:pPr>
            <a:r>
              <a:rPr lang="en-US" sz="3200"/>
              <a:t>b(0) = 2</a:t>
            </a:r>
          </a:p>
          <a:p>
            <a:pPr marL="0" indent="0">
              <a:buNone/>
            </a:pPr>
            <a:r>
              <a:rPr lang="en-US" sz="3200"/>
              <a:t>b(-1) =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0000" y="4267200"/>
            <a:ext cx="71120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int bar(int n) {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if (n &lt;= 0)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return 2;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else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return 3 + bar(n-1) + bar(n-2);</a:t>
            </a:r>
          </a:p>
          <a:p>
            <a:pPr lvl="0"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091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70000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Recursion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266" y="1270001"/>
            <a:ext cx="12005733" cy="5317066"/>
          </a:xfrm>
        </p:spPr>
        <p:txBody>
          <a:bodyPr>
            <a:normAutofit lnSpcReduction="10000"/>
          </a:bodyPr>
          <a:lstStyle/>
          <a:p>
            <a:r>
              <a:rPr lang="en-US" sz="3200"/>
              <a:t>Write a function raiseToPower(int base, int power)</a:t>
            </a:r>
          </a:p>
          <a:p>
            <a:pPr marL="0" indent="0">
              <a:buNone/>
            </a:pPr>
            <a:r>
              <a:rPr lang="en-US" sz="3200"/>
              <a:t>// pre: power &gt;= 0</a:t>
            </a:r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endParaRPr lang="en-US" sz="3200"/>
          </a:p>
          <a:p>
            <a:r>
              <a:rPr lang="en-US" sz="3200"/>
              <a:t>Simple or tail recursion: recursive function call occurs at end of function</a:t>
            </a:r>
          </a:p>
        </p:txBody>
      </p:sp>
    </p:spTree>
    <p:extLst>
      <p:ext uri="{BB962C8B-B14F-4D97-AF65-F5344CB8AC3E}">
        <p14:creationId xmlns:p14="http://schemas.microsoft.com/office/powerpoint/2010/main" val="32248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37734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Recursion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267" y="1134534"/>
            <a:ext cx="11176000" cy="5604934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Here's an iterative function that prints a line of asterisks: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// Print a line of n stars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// pre: n &gt;= 1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void printStars(int n) {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for(int i = 0; i &lt; n; i++) {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   putchar("*"); 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}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printf("\n");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/>
              <a:t>Write a recursive version of this function. Your function should print only one star at a time.</a:t>
            </a:r>
          </a:p>
          <a:p>
            <a:r>
              <a:rPr lang="en-US"/>
              <a:t>What's the base case? </a:t>
            </a:r>
          </a:p>
          <a:p>
            <a:r>
              <a:rPr lang="en-US"/>
              <a:t>What's the recursive case? </a:t>
            </a:r>
          </a:p>
        </p:txBody>
      </p:sp>
    </p:spTree>
    <p:extLst>
      <p:ext uri="{BB962C8B-B14F-4D97-AF65-F5344CB8AC3E}">
        <p14:creationId xmlns:p14="http://schemas.microsoft.com/office/powerpoint/2010/main" val="5398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Recursion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int mystery(int n)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if(n &lt; 10) return n;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else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   int a = n / 10;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   int b = n % 10;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   return mystery(a + b);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What is returned by mystery(648)?</a:t>
            </a:r>
          </a:p>
        </p:txBody>
      </p:sp>
    </p:spTree>
    <p:extLst>
      <p:ext uri="{BB962C8B-B14F-4D97-AF65-F5344CB8AC3E}">
        <p14:creationId xmlns:p14="http://schemas.microsoft.com/office/powerpoint/2010/main" val="35441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49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267" y="1470554"/>
            <a:ext cx="11565466" cy="5099579"/>
          </a:xfrm>
        </p:spPr>
        <p:txBody>
          <a:bodyPr>
            <a:normAutofit/>
          </a:bodyPr>
          <a:lstStyle/>
          <a:p>
            <a:r>
              <a:rPr lang="en-US" sz="3200"/>
              <a:t>Recursion is a tool. It is not a good tool for all problems.</a:t>
            </a:r>
          </a:p>
          <a:p>
            <a:r>
              <a:rPr lang="en-US" sz="3200"/>
              <a:t>We'll implement several algorithms and functions where an iterative solution would work fine.</a:t>
            </a:r>
          </a:p>
          <a:p>
            <a:r>
              <a:rPr lang="en-US" sz="3200"/>
              <a:t>After learning how recursion works, the real skill is knowing when to use it</a:t>
            </a:r>
          </a:p>
        </p:txBody>
      </p:sp>
    </p:spTree>
    <p:extLst>
      <p:ext uri="{BB962C8B-B14F-4D97-AF65-F5344CB8AC3E}">
        <p14:creationId xmlns:p14="http://schemas.microsoft.com/office/powerpoint/2010/main" val="59341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9334"/>
            <a:ext cx="10515600" cy="914400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Big-O and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7" y="1303868"/>
            <a:ext cx="11015133" cy="5012265"/>
          </a:xfrm>
        </p:spPr>
        <p:txBody>
          <a:bodyPr>
            <a:normAutofit/>
          </a:bodyPr>
          <a:lstStyle/>
          <a:p>
            <a:r>
              <a:rPr lang="en-US" sz="3200"/>
              <a:t>Determining big-O of recursive functions: tricky</a:t>
            </a:r>
          </a:p>
          <a:p>
            <a:r>
              <a:rPr lang="en-US" sz="3200"/>
              <a:t>T(N), the actual run time, is a recurrence relation.</a:t>
            </a:r>
          </a:p>
          <a:p>
            <a:r>
              <a:rPr lang="en-US" sz="3200"/>
              <a:t>For fact() function:</a:t>
            </a:r>
          </a:p>
          <a:p>
            <a:r>
              <a:rPr lang="en-US" sz="3200"/>
              <a:t>T(N) = T(N-1) + O(1)</a:t>
            </a:r>
          </a:p>
          <a:p>
            <a:r>
              <a:rPr lang="en-US" sz="3200"/>
              <a:t>There are N steps</a:t>
            </a:r>
          </a:p>
          <a:p>
            <a:r>
              <a:rPr lang="en-US" sz="3200"/>
              <a:t>T(N) = O(N)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0267" y="4368801"/>
            <a:ext cx="62484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int fact(int n) {</a:t>
            </a:r>
          </a:p>
          <a:p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if(n == 0)</a:t>
            </a:r>
          </a:p>
          <a:p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  return 1;</a:t>
            </a:r>
          </a:p>
          <a:p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else</a:t>
            </a:r>
          </a:p>
          <a:p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  return n * fact(n-1);</a:t>
            </a:r>
          </a:p>
          <a:p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39581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32933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Common Recurrence 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2" y="1286934"/>
            <a:ext cx="11032067" cy="5266266"/>
          </a:xfrm>
        </p:spPr>
        <p:txBody>
          <a:bodyPr>
            <a:normAutofit/>
          </a:bodyPr>
          <a:lstStyle/>
          <a:p>
            <a:r>
              <a:rPr lang="en-US" sz="3600"/>
              <a:t>T(N) = T(N/2) + O(1) </a:t>
            </a:r>
            <a:r>
              <a:rPr lang="en-US" sz="3600">
                <a:sym typeface="Wingdings"/>
              </a:rPr>
              <a:t> O(logN)</a:t>
            </a:r>
          </a:p>
          <a:p>
            <a:pPr lvl="1"/>
            <a:r>
              <a:rPr lang="en-US" sz="3600">
                <a:sym typeface="Wingdings"/>
              </a:rPr>
              <a:t>binary search</a:t>
            </a:r>
          </a:p>
          <a:p>
            <a:r>
              <a:rPr lang="en-US" sz="3600">
                <a:sym typeface="Wingdings"/>
              </a:rPr>
              <a:t>T(N) = T(N-1) + O(1)  O(N)</a:t>
            </a:r>
          </a:p>
          <a:p>
            <a:pPr lvl="1"/>
            <a:r>
              <a:rPr lang="en-US" sz="3600">
                <a:sym typeface="Wingdings"/>
              </a:rPr>
              <a:t>sequential search, factorial</a:t>
            </a:r>
          </a:p>
          <a:p>
            <a:r>
              <a:rPr lang="en-US" sz="3600">
                <a:sym typeface="Wingdings"/>
              </a:rPr>
              <a:t>T(N) = T(N-1) + T(N-1) + O(1)  O(2^N)</a:t>
            </a:r>
          </a:p>
          <a:p>
            <a:pPr lvl="1"/>
            <a:r>
              <a:rPr lang="en-US" sz="3600">
                <a:sym typeface="Wingdings"/>
              </a:rPr>
              <a:t>Fibonacci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81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03868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Why Recursion?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303868"/>
            <a:ext cx="10998200" cy="4873095"/>
          </a:xfrm>
        </p:spPr>
        <p:txBody>
          <a:bodyPr>
            <a:normAutofit/>
          </a:bodyPr>
          <a:lstStyle/>
          <a:p>
            <a:r>
              <a:rPr lang="en-US" sz="3200"/>
              <a:t>A different way of thinking about problems</a:t>
            </a:r>
          </a:p>
          <a:p>
            <a:r>
              <a:rPr lang="en-US" sz="3200"/>
              <a:t>A better way of solving some problems than iteration</a:t>
            </a:r>
          </a:p>
          <a:p>
            <a:r>
              <a:rPr lang="en-US" sz="3200"/>
              <a:t>Can produce elegant, short code</a:t>
            </a:r>
          </a:p>
          <a:p>
            <a:r>
              <a:rPr lang="en-US" sz="3200"/>
              <a:t>Some functional programming languages (Scheme, Haskell) use recursion exclusively </a:t>
            </a:r>
            <a:r>
              <a:rPr lang="mr-IN" sz="3200"/>
              <a:t>–</a:t>
            </a:r>
            <a:r>
              <a:rPr lang="en-US" sz="3200"/>
              <a:t> no loops</a:t>
            </a:r>
          </a:p>
        </p:txBody>
      </p:sp>
    </p:spTree>
    <p:extLst>
      <p:ext uri="{BB962C8B-B14F-4D97-AF65-F5344CB8AC3E}">
        <p14:creationId xmlns:p14="http://schemas.microsoft.com/office/powerpoint/2010/main" val="36192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34535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267" y="1134536"/>
            <a:ext cx="10913533" cy="5042428"/>
          </a:xfrm>
        </p:spPr>
        <p:txBody>
          <a:bodyPr/>
          <a:lstStyle/>
          <a:p>
            <a:r>
              <a:rPr lang="en-US"/>
              <a:t>For student in front row: How many students total are directly behind you in the classroom (i.e., in your column in the room)?</a:t>
            </a:r>
          </a:p>
          <a:p>
            <a:r>
              <a:rPr lang="en-US"/>
              <a:t>Assumptions:</a:t>
            </a:r>
          </a:p>
          <a:p>
            <a:pPr lvl="1"/>
            <a:r>
              <a:rPr lang="en-US"/>
              <a:t>Your vision is poor. You cannot look back and count. </a:t>
            </a:r>
          </a:p>
          <a:p>
            <a:pPr lvl="1"/>
            <a:r>
              <a:rPr lang="en-US"/>
              <a:t>But you can ask questions of people sitting next to you (in any direction.)</a:t>
            </a:r>
          </a:p>
          <a:p>
            <a:r>
              <a:rPr lang="en-US"/>
              <a:t>How do we solve this problem?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413" y="4267199"/>
            <a:ext cx="1323206" cy="2827867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7071809" y="3556000"/>
            <a:ext cx="3071258" cy="86174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How many people are in this column?</a:t>
            </a:r>
          </a:p>
        </p:txBody>
      </p:sp>
    </p:spTree>
    <p:extLst>
      <p:ext uri="{BB962C8B-B14F-4D97-AF65-F5344CB8AC3E}">
        <p14:creationId xmlns:p14="http://schemas.microsoft.com/office/powerpoint/2010/main" val="42134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5467"/>
            <a:ext cx="10515600" cy="880533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34534"/>
            <a:ext cx="10947400" cy="5317066"/>
          </a:xfrm>
        </p:spPr>
        <p:txBody>
          <a:bodyPr/>
          <a:lstStyle/>
          <a:p>
            <a:r>
              <a:rPr lang="en-US"/>
              <a:t>Recursion involves breaking a big problem into smaller occurrences of the same problem. </a:t>
            </a:r>
          </a:p>
          <a:p>
            <a:r>
              <a:rPr lang="en-US"/>
              <a:t>Each person can solve a small part of the problem. </a:t>
            </a:r>
          </a:p>
          <a:p>
            <a:pPr lvl="1"/>
            <a:r>
              <a:rPr lang="en-US"/>
              <a:t>What's a small version of the problem that's easy to answer?</a:t>
            </a:r>
          </a:p>
          <a:p>
            <a:pPr lvl="1"/>
            <a:r>
              <a:rPr lang="en-US"/>
              <a:t>What information might the person behind me provide?</a:t>
            </a: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966" y="3615263"/>
            <a:ext cx="1212279" cy="259080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7089489" y="3369730"/>
            <a:ext cx="2748778" cy="6265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Hey, behind me, can you help me?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976" y="4241800"/>
            <a:ext cx="1212279" cy="2590801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8197480" y="3928531"/>
            <a:ext cx="2748778" cy="6265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Hey, behind me, can you help me?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248" y="4758264"/>
            <a:ext cx="1212279" cy="2590801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9502387" y="4432300"/>
            <a:ext cx="2748778" cy="6265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Hey, behind me, can you help me?</a:t>
            </a:r>
          </a:p>
        </p:txBody>
      </p:sp>
    </p:spTree>
    <p:extLst>
      <p:ext uri="{BB962C8B-B14F-4D97-AF65-F5344CB8AC3E}">
        <p14:creationId xmlns:p14="http://schemas.microsoft.com/office/powerpoint/2010/main" val="90375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5" y="1690688"/>
            <a:ext cx="11201401" cy="4351338"/>
          </a:xfrm>
        </p:spPr>
        <p:txBody>
          <a:bodyPr>
            <a:normAutofit/>
          </a:bodyPr>
          <a:lstStyle/>
          <a:p>
            <a:r>
              <a:rPr lang="en-US" sz="3200"/>
              <a:t>To find the number of people behind me:</a:t>
            </a:r>
          </a:p>
          <a:p>
            <a:pPr lvl="1"/>
            <a:r>
              <a:rPr lang="en-US" sz="3200"/>
              <a:t>If there's a person behind me: ask how many people are behind him/her. </a:t>
            </a:r>
          </a:p>
          <a:p>
            <a:pPr lvl="2"/>
            <a:r>
              <a:rPr lang="en-US" sz="3200"/>
              <a:t>If that person answers N, then my answer is N+1</a:t>
            </a:r>
          </a:p>
          <a:p>
            <a:pPr lvl="1"/>
            <a:r>
              <a:rPr lang="en-US" sz="3200"/>
              <a:t>If there's nobody behind me, I answer 0. </a:t>
            </a:r>
          </a:p>
        </p:txBody>
      </p:sp>
    </p:spTree>
    <p:extLst>
      <p:ext uri="{BB962C8B-B14F-4D97-AF65-F5344CB8AC3E}">
        <p14:creationId xmlns:p14="http://schemas.microsoft.com/office/powerpoint/2010/main" val="208836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1942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Recursive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507068"/>
            <a:ext cx="11379200" cy="4741331"/>
          </a:xfrm>
        </p:spPr>
        <p:txBody>
          <a:bodyPr>
            <a:normAutofit/>
          </a:bodyPr>
          <a:lstStyle/>
          <a:p>
            <a:r>
              <a:rPr lang="en-US" sz="3600"/>
              <a:t>A recursive algorithm has at least two cases</a:t>
            </a:r>
          </a:p>
          <a:p>
            <a:pPr lvl="1"/>
            <a:r>
              <a:rPr lang="en-US" sz="3600" b="1"/>
              <a:t>base case</a:t>
            </a:r>
            <a:r>
              <a:rPr lang="en-US" sz="3600"/>
              <a:t>: a simple occurrence that can be answered directly</a:t>
            </a:r>
          </a:p>
          <a:p>
            <a:pPr lvl="1"/>
            <a:r>
              <a:rPr lang="en-US" sz="3600" b="1"/>
              <a:t>recursive case</a:t>
            </a:r>
            <a:r>
              <a:rPr lang="en-US" sz="3600"/>
              <a:t>: an occurrence of the problem that is answered in terms of smaller occurrences of the problem</a:t>
            </a:r>
          </a:p>
          <a:p>
            <a:endParaRPr lang="en-US" sz="3600"/>
          </a:p>
          <a:p>
            <a:r>
              <a:rPr lang="en-US" sz="3600"/>
              <a:t>There may be more than one base or recursive case. </a:t>
            </a:r>
          </a:p>
        </p:txBody>
      </p:sp>
    </p:spTree>
    <p:extLst>
      <p:ext uri="{BB962C8B-B14F-4D97-AF65-F5344CB8AC3E}">
        <p14:creationId xmlns:p14="http://schemas.microsoft.com/office/powerpoint/2010/main" val="140157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05468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Writing Recursive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133" y="1405468"/>
            <a:ext cx="11616267" cy="524933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Base case: Always have at least one case that is solved directly without using recursion</a:t>
            </a:r>
          </a:p>
          <a:p>
            <a:pPr lvl="1"/>
            <a:r>
              <a:rPr lang="en-US" sz="2800"/>
              <a:t>Know when to stop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Make progress: Any recursive call must progress towards base case.</a:t>
            </a:r>
          </a:p>
          <a:p>
            <a:pPr lvl="1"/>
            <a:r>
              <a:rPr lang="en-US" sz="2800"/>
              <a:t>Call function on smaller occurrence of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You "gotta have faith." Always assume that the recursive call works. (And of course, design and test to ensure that it does!)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Note: A recursive solution solves a small occurrence of the problem directly, and leaves the rest of the problem in the same form as the original. </a:t>
            </a:r>
          </a:p>
        </p:txBody>
      </p:sp>
    </p:spTree>
    <p:extLst>
      <p:ext uri="{BB962C8B-B14F-4D97-AF65-F5344CB8AC3E}">
        <p14:creationId xmlns:p14="http://schemas.microsoft.com/office/powerpoint/2010/main" val="6963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33" y="0"/>
            <a:ext cx="10515600" cy="955675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267" y="955676"/>
            <a:ext cx="11243733" cy="5631392"/>
          </a:xfrm>
        </p:spPr>
        <p:txBody>
          <a:bodyPr>
            <a:normAutofit fontScale="85000" lnSpcReduction="20000"/>
          </a:bodyPr>
          <a:lstStyle/>
          <a:p>
            <a:r>
              <a:rPr lang="en-US" sz="3200"/>
              <a:t>The classic first recursion example</a:t>
            </a:r>
          </a:p>
          <a:p>
            <a:r>
              <a:rPr lang="en-US" sz="3200"/>
              <a:t>Example: 5! = 5*4*3*2*1 = 120</a:t>
            </a:r>
          </a:p>
          <a:p>
            <a:r>
              <a:rPr lang="en-US" sz="3200"/>
              <a:t>Recursive definition:</a:t>
            </a:r>
          </a:p>
          <a:p>
            <a:pPr marL="457200" lvl="1" indent="0">
              <a:buNone/>
            </a:pPr>
            <a:r>
              <a:rPr lang="en-US" sz="2800"/>
              <a:t>0! = 1		base case</a:t>
            </a:r>
          </a:p>
          <a:p>
            <a:pPr marL="457200" lvl="1" indent="0">
              <a:buNone/>
            </a:pPr>
            <a:r>
              <a:rPr lang="en-US" sz="2800"/>
              <a:t>N! = N * (N-1)!	recursive case</a:t>
            </a:r>
          </a:p>
          <a:p>
            <a:r>
              <a:rPr lang="en-US" sz="3200"/>
              <a:t>Iterative function:</a:t>
            </a:r>
          </a:p>
          <a:p>
            <a:pPr marL="0" indent="0">
              <a:buNone/>
            </a:pPr>
            <a:r>
              <a:rPr lang="en-US" sz="3200"/>
              <a:t>  </a:t>
            </a:r>
            <a:r>
              <a:rPr lang="en-US" sz="3200">
                <a:latin typeface="Courier New" charset="0"/>
                <a:ea typeface="Courier New" charset="0"/>
                <a:cs typeface="Courier New" charset="0"/>
              </a:rPr>
              <a:t>int fact(int n) {</a:t>
            </a:r>
          </a:p>
          <a:p>
            <a:pPr marL="0" indent="0">
              <a:buNone/>
            </a:pPr>
            <a:r>
              <a:rPr lang="en-US" sz="3200">
                <a:latin typeface="Courier New" charset="0"/>
                <a:ea typeface="Courier New" charset="0"/>
                <a:cs typeface="Courier New" charset="0"/>
              </a:rPr>
              <a:t>   int res = 1;</a:t>
            </a:r>
          </a:p>
          <a:p>
            <a:pPr marL="0" indent="0">
              <a:buNone/>
            </a:pPr>
            <a:r>
              <a:rPr lang="en-US" sz="3200">
                <a:latin typeface="Courier New" charset="0"/>
                <a:ea typeface="Courier New" charset="0"/>
                <a:cs typeface="Courier New" charset="0"/>
              </a:rPr>
              <a:t>   for(int i = 2; i &lt;= n; i++) {</a:t>
            </a:r>
          </a:p>
          <a:p>
            <a:pPr marL="0" indent="0">
              <a:buNone/>
            </a:pPr>
            <a:r>
              <a:rPr lang="en-US" sz="3200">
                <a:latin typeface="Courier New" charset="0"/>
                <a:ea typeface="Courier New" charset="0"/>
                <a:cs typeface="Courier New" charset="0"/>
              </a:rPr>
              <a:t>      res *= i;</a:t>
            </a:r>
          </a:p>
          <a:p>
            <a:pPr marL="0" indent="0">
              <a:buNone/>
            </a:pPr>
            <a:r>
              <a:rPr lang="en-US" sz="3200">
                <a:latin typeface="Courier New" charset="0"/>
                <a:ea typeface="Courier New" charset="0"/>
                <a:cs typeface="Courier New" charset="0"/>
              </a:rPr>
              <a:t>   }</a:t>
            </a:r>
          </a:p>
          <a:p>
            <a:pPr marL="0" indent="0">
              <a:buNone/>
            </a:pPr>
            <a:r>
              <a:rPr lang="en-US" sz="3200">
                <a:latin typeface="Courier New" charset="0"/>
                <a:ea typeface="Courier New" charset="0"/>
                <a:cs typeface="Courier New" charset="0"/>
              </a:rPr>
              <a:t>   return res;</a:t>
            </a:r>
          </a:p>
          <a:p>
            <a:pPr marL="0" indent="0">
              <a:buNone/>
            </a:pPr>
            <a:r>
              <a:rPr lang="en-US" sz="3200">
                <a:latin typeface="Courier New" charset="0"/>
                <a:ea typeface="Courier New" charset="0"/>
                <a:cs typeface="Courier New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5627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1678</Words>
  <Application>Microsoft Macintosh PowerPoint</Application>
  <PresentationFormat>Widescreen</PresentationFormat>
  <Paragraphs>290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Calibri Light</vt:lpstr>
      <vt:lpstr>Mangal</vt:lpstr>
      <vt:lpstr>ＭＳ Ｐゴシック</vt:lpstr>
      <vt:lpstr>Arial</vt:lpstr>
      <vt:lpstr>Calibri</vt:lpstr>
      <vt:lpstr>Courier New</vt:lpstr>
      <vt:lpstr>Wingdings</vt:lpstr>
      <vt:lpstr>Office Theme</vt:lpstr>
      <vt:lpstr>Recursion</vt:lpstr>
      <vt:lpstr>Recursion</vt:lpstr>
      <vt:lpstr>Why Recursion?</vt:lpstr>
      <vt:lpstr>Exercise</vt:lpstr>
      <vt:lpstr>Exercise</vt:lpstr>
      <vt:lpstr>Exercise</vt:lpstr>
      <vt:lpstr>Recursive Cases</vt:lpstr>
      <vt:lpstr>Writing Recursive Functions</vt:lpstr>
      <vt:lpstr>N!</vt:lpstr>
      <vt:lpstr>Recursive Factorial</vt:lpstr>
      <vt:lpstr>Program Stack</vt:lpstr>
      <vt:lpstr>Evaluate Recursive Functions</vt:lpstr>
      <vt:lpstr>Evaluate Recursive Functions</vt:lpstr>
      <vt:lpstr>Multiple Recursive Calls</vt:lpstr>
      <vt:lpstr>Evaluating Recursive Functions</vt:lpstr>
      <vt:lpstr>Evaluating Recursive Functions</vt:lpstr>
      <vt:lpstr>Evaluating Recursive Functions</vt:lpstr>
      <vt:lpstr>Evaluating Recursive Functions</vt:lpstr>
      <vt:lpstr>Evaluating Recursive Functions</vt:lpstr>
      <vt:lpstr>Evaluating Recursive Functions</vt:lpstr>
      <vt:lpstr>Recursion Practice</vt:lpstr>
      <vt:lpstr>Recursion Practice</vt:lpstr>
      <vt:lpstr>Recursion Practice</vt:lpstr>
      <vt:lpstr>Recursion</vt:lpstr>
      <vt:lpstr>Big-O and Recursion</vt:lpstr>
      <vt:lpstr>Common Recurrence Relations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Eberlein</dc:creator>
  <cp:lastModifiedBy>Mary Eberlein</cp:lastModifiedBy>
  <cp:revision>19</cp:revision>
  <dcterms:created xsi:type="dcterms:W3CDTF">2017-10-22T19:49:02Z</dcterms:created>
  <dcterms:modified xsi:type="dcterms:W3CDTF">2017-10-22T22:24:36Z</dcterms:modified>
</cp:coreProperties>
</file>